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296" r:id="rId5"/>
    <p:sldId id="270" r:id="rId6"/>
    <p:sldId id="257" r:id="rId7"/>
    <p:sldId id="260" r:id="rId8"/>
    <p:sldId id="261" r:id="rId9"/>
    <p:sldId id="259" r:id="rId10"/>
    <p:sldId id="272" r:id="rId11"/>
    <p:sldId id="271" r:id="rId12"/>
    <p:sldId id="273" r:id="rId13"/>
    <p:sldId id="276" r:id="rId14"/>
    <p:sldId id="275" r:id="rId15"/>
    <p:sldId id="281" r:id="rId16"/>
    <p:sldId id="277" r:id="rId17"/>
    <p:sldId id="279" r:id="rId18"/>
    <p:sldId id="280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78" r:id="rId31"/>
    <p:sldId id="293" r:id="rId32"/>
    <p:sldId id="294" r:id="rId33"/>
    <p:sldId id="269" r:id="rId34"/>
    <p:sldId id="298" r:id="rId35"/>
    <p:sldId id="258" r:id="rId36"/>
  </p:sldIdLst>
  <p:sldSz cx="7559675" cy="7559675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3BEC255-2AEC-433E-9194-B51DC4D59735}">
          <p14:sldIdLst>
            <p14:sldId id="296"/>
          </p14:sldIdLst>
        </p14:section>
        <p14:section name="Úvodníky" id="{627752F5-ECC0-4613-8420-755E4C99212C}">
          <p14:sldIdLst>
            <p14:sldId id="270"/>
            <p14:sldId id="257"/>
            <p14:sldId id="260"/>
            <p14:sldId id="261"/>
            <p14:sldId id="259"/>
            <p14:sldId id="272"/>
            <p14:sldId id="271"/>
            <p14:sldId id="273"/>
            <p14:sldId id="276"/>
            <p14:sldId id="275"/>
            <p14:sldId id="281"/>
            <p14:sldId id="277"/>
            <p14:sldId id="279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78"/>
            <p14:sldId id="293"/>
            <p14:sldId id="294"/>
          </p14:sldIdLst>
        </p14:section>
        <p14:section name="Závěr" id="{CF0059C6-9695-46C0-9320-339C9DD8395D}">
          <p14:sldIdLst>
            <p14:sldId id="269"/>
            <p14:sldId id="298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C7E207-DA80-DD99-8EF6-8AE196496122}" name="Pavla Kovářová" initials="PK" userId="S::pavla.kovarova@jinag.eu::473e8d1d-317b-46c4-beab-3fd2c5def370" providerId="AD"/>
  <p188:author id="{F356D10C-44E8-C620-FCE0-994E97BB57F4}" name="Eva Nečasová" initials="EN" userId="S::eva.necasova@jinag.eu::5dc7d2d6-981b-49a3-88d8-174e7dd6faa9" providerId="AD"/>
  <p188:author id="{DF611E95-E13B-B35E-00CA-6EB8AAD89B93}" name="Petra Balga" initials="PB" userId="S::petra.balga@jinag.eu::5294824a-ca02-481b-94b9-920446c500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233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B04B31-7632-DF10-777B-3EA7B0B96AC8}" v="289" dt="2023-06-05T13:54:35.733"/>
    <p1510:client id="{4B898BF4-FDAC-6139-53FF-BB631E3644F9}" v="4" dt="2023-06-05T14:00:42.553"/>
    <p1510:client id="{7D92A9C1-35C3-EBEF-FDEF-C779166E4B1C}" v="19" dt="2023-06-06T05:55:33.597"/>
    <p1510:client id="{CDC777BB-9644-CB03-DB70-557E11A011A5}" v="27" dt="2023-06-05T07:05:57.196"/>
    <p1510:client id="{D4DF5560-32C9-494D-BD2A-ADEA11E04A03}" v="66" dt="2023-06-05T05:41:46.183"/>
    <p1510:client id="{DF18FC0C-72E5-925A-4E40-5A423A8F2C03}" v="2" dt="2023-06-05T07:55:09.059"/>
    <p1510:client id="{FC3F20B9-6D9F-4869-B47B-DF1966397108}" v="2" dt="2023-06-05T17:02:00.5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DC655-0BCF-42EF-B2CF-05EE4EE55E6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1200150"/>
            <a:ext cx="32416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1D0E5-6D6D-4218-A6F5-D0D34D56D9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237197"/>
            <a:ext cx="6425724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3970580"/>
            <a:ext cx="5669756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86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01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402483"/>
            <a:ext cx="1630055" cy="640647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402483"/>
            <a:ext cx="4795669" cy="64064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47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9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884671"/>
            <a:ext cx="6520220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5059035"/>
            <a:ext cx="6520220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20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012414"/>
            <a:ext cx="3212862" cy="479654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012414"/>
            <a:ext cx="3212862" cy="479654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96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402484"/>
            <a:ext cx="6520220" cy="14611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853171"/>
            <a:ext cx="3198096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2761381"/>
            <a:ext cx="3198096" cy="40615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853171"/>
            <a:ext cx="3213847" cy="908210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2761381"/>
            <a:ext cx="3213847" cy="40615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16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97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7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088455"/>
            <a:ext cx="3827085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76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03978"/>
            <a:ext cx="2438192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088455"/>
            <a:ext cx="3827085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267902"/>
            <a:ext cx="2438192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78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402484"/>
            <a:ext cx="652022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012414"/>
            <a:ext cx="652022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DE087-879D-4004-9608-002EAE23A08B}" type="datetimeFigureOut">
              <a:rPr lang="cs-CZ" smtClean="0"/>
              <a:t>06.06.2023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7006700"/>
            <a:ext cx="255139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7006700"/>
            <a:ext cx="170092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039B-8318-47EC-8DE2-88A087C89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8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majedoma.eu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domajedoma.e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>
            <a:extLst>
              <a:ext uri="{FF2B5EF4-FFF2-40B4-BE49-F238E27FC236}">
                <a16:creationId xmlns:a16="http://schemas.microsoft.com/office/drawing/2014/main" id="{DB9C2A46-F2AD-6D70-56FD-B1110305C61F}"/>
              </a:ext>
            </a:extLst>
          </p:cNvPr>
          <p:cNvSpPr txBox="1"/>
          <p:nvPr/>
        </p:nvSpPr>
        <p:spPr>
          <a:xfrm>
            <a:off x="563421" y="644896"/>
            <a:ext cx="603740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800" b="1">
                <a:solidFill>
                  <a:schemeClr val="tx1">
                    <a:lumMod val="95000"/>
                    <a:lumOff val="5000"/>
                  </a:schemeClr>
                </a:solidFill>
                <a:latin typeface="Space Grotesk Bold"/>
                <a:cs typeface="Space Grotesk Bold" pitchFamily="2" charset="-18"/>
              </a:rPr>
              <a:t>VŠUDE</a:t>
            </a:r>
            <a:r>
              <a:rPr lang="cs-CZ" sz="4800" b="1">
                <a:solidFill>
                  <a:schemeClr val="bg1"/>
                </a:solidFill>
                <a:latin typeface="Space Grotesk Bold"/>
                <a:cs typeface="Space Grotesk Bold" pitchFamily="2" charset="-18"/>
              </a:rPr>
              <a:t> </a:t>
            </a:r>
            <a:r>
              <a:rPr lang="cs-CZ" sz="4800" b="1">
                <a:solidFill>
                  <a:srgbClr val="F9B233"/>
                </a:solidFill>
                <a:latin typeface="Space Grotesk Bold"/>
                <a:cs typeface="Space Grotesk Bold" pitchFamily="2" charset="-18"/>
              </a:rPr>
              <a:t>DOBŘE, </a:t>
            </a:r>
            <a:endParaRPr lang="cs-CZ" sz="4800" b="1">
              <a:solidFill>
                <a:srgbClr val="F9B233"/>
              </a:solidFill>
              <a:latin typeface="Space Grotesk Bold" pitchFamily="2" charset="-18"/>
              <a:cs typeface="Space Grotesk Bold" pitchFamily="2" charset="-18"/>
            </a:endParaRPr>
          </a:p>
          <a:p>
            <a:r>
              <a:rPr lang="cs-CZ" sz="4800" b="1">
                <a:solidFill>
                  <a:srgbClr val="F9B233"/>
                </a:solidFill>
                <a:latin typeface="Space Grotesk Bold"/>
                <a:cs typeface="Space Grotesk Bold" pitchFamily="2" charset="-18"/>
              </a:rPr>
              <a:t>DOMA </a:t>
            </a:r>
            <a:r>
              <a:rPr lang="cs-CZ" sz="4800" b="1">
                <a:solidFill>
                  <a:schemeClr val="tx1">
                    <a:lumMod val="95000"/>
                    <a:lumOff val="5000"/>
                  </a:schemeClr>
                </a:solidFill>
                <a:latin typeface="Space Grotesk Bold"/>
                <a:cs typeface="Space Grotesk Bold" pitchFamily="2" charset="-18"/>
              </a:rPr>
              <a:t>NEJLÍP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E29F1DF-FF1D-1471-87C2-6611299E31E4}"/>
              </a:ext>
            </a:extLst>
          </p:cNvPr>
          <p:cNvSpPr txBox="1"/>
          <p:nvPr/>
        </p:nvSpPr>
        <p:spPr>
          <a:xfrm>
            <a:off x="563421" y="2947108"/>
            <a:ext cx="4461161" cy="7694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200" b="1">
                <a:solidFill>
                  <a:schemeClr val="tx1">
                    <a:lumMod val="95000"/>
                    <a:lumOff val="5000"/>
                  </a:schemeClr>
                </a:solidFill>
                <a:latin typeface="Space Grotesk Bold"/>
                <a:cs typeface="Space Grotesk Bold" pitchFamily="2" charset="-18"/>
              </a:rPr>
              <a:t>Závěrečná zpráva z </a:t>
            </a:r>
            <a:r>
              <a:rPr lang="cs-CZ" sz="2200" b="1" err="1">
                <a:solidFill>
                  <a:schemeClr val="tx1">
                    <a:lumMod val="95000"/>
                    <a:lumOff val="5000"/>
                  </a:schemeClr>
                </a:solidFill>
                <a:latin typeface="Space Grotesk Bold"/>
                <a:cs typeface="Space Grotesk Bold" pitchFamily="2" charset="-18"/>
              </a:rPr>
              <a:t>hackathonu</a:t>
            </a:r>
            <a:r>
              <a:rPr lang="cs-CZ" sz="2200" b="1">
                <a:solidFill>
                  <a:schemeClr val="tx1">
                    <a:lumMod val="95000"/>
                    <a:lumOff val="5000"/>
                  </a:schemeClr>
                </a:solidFill>
                <a:latin typeface="Space Grotesk Bold"/>
                <a:cs typeface="Space Grotesk Bold" pitchFamily="2" charset="-18"/>
              </a:rPr>
              <a:t> 25. - 26.5.2023 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0E07887-B07A-C8BC-BB29-2EBFE1E1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42" y="6034786"/>
            <a:ext cx="1372490" cy="98357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18B5FE2-82DF-8A52-EF4A-FF658FFC2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71626" y="3528166"/>
            <a:ext cx="2234302" cy="34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2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47800B-0FBC-5F76-5000-1FF0C6DBF45C}"/>
              </a:ext>
            </a:extLst>
          </p:cNvPr>
          <p:cNvSpPr txBox="1"/>
          <p:nvPr/>
        </p:nvSpPr>
        <p:spPr>
          <a:xfrm>
            <a:off x="519727" y="566431"/>
            <a:ext cx="6520220" cy="165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 „H“</a:t>
            </a:r>
            <a:endParaRPr lang="en-US" sz="4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 descr="Obsah obrázku text, snímek obrazovky, Grafika, grafický design&#10;&#10;Popis byl vytvořen automaticky">
            <a:extLst>
              <a:ext uri="{FF2B5EF4-FFF2-40B4-BE49-F238E27FC236}">
                <a16:creationId xmlns:a16="http://schemas.microsoft.com/office/drawing/2014/main" id="{9D35E54F-2DBC-BA04-8829-72A7FD3FD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26388"/>
            <a:ext cx="7559675" cy="287076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E332105-8774-633A-531C-F3D053D187E2}"/>
              </a:ext>
            </a:extLst>
          </p:cNvPr>
          <p:cNvSpPr txBox="1"/>
          <p:nvPr/>
        </p:nvSpPr>
        <p:spPr>
          <a:xfrm>
            <a:off x="660796" y="2226388"/>
            <a:ext cx="3444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8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778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47800B-0FBC-5F76-5000-1FF0C6DBF45C}"/>
              </a:ext>
            </a:extLst>
          </p:cNvPr>
          <p:cNvSpPr txBox="1"/>
          <p:nvPr/>
        </p:nvSpPr>
        <p:spPr>
          <a:xfrm>
            <a:off x="519727" y="826204"/>
            <a:ext cx="6520220" cy="165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/>
              <a:t>PROGRAM</a:t>
            </a:r>
          </a:p>
        </p:txBody>
      </p:sp>
      <p:pic>
        <p:nvPicPr>
          <p:cNvPr id="9" name="Obrázek 8" descr="Obsah obrázku text, účtenka, číslo, snímek obrazovky&#10;&#10;Popis byl vytvořen automaticky">
            <a:extLst>
              <a:ext uri="{FF2B5EF4-FFF2-40B4-BE49-F238E27FC236}">
                <a16:creationId xmlns:a16="http://schemas.microsoft.com/office/drawing/2014/main" id="{06319541-5E87-958C-C10D-DF226AEE4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27" y="2930807"/>
            <a:ext cx="6518327" cy="3112501"/>
          </a:xfrm>
          <a:prstGeom prst="rect">
            <a:avLst/>
          </a:prstGeom>
        </p:spPr>
      </p:pic>
      <p:pic>
        <p:nvPicPr>
          <p:cNvPr id="29" name="Obrázek 28" descr="Obsah obrázku design&#10;&#10;Popis byl vytvořen automaticky s nízkou mírou spolehlivosti">
            <a:extLst>
              <a:ext uri="{FF2B5EF4-FFF2-40B4-BE49-F238E27FC236}">
                <a16:creationId xmlns:a16="http://schemas.microsoft.com/office/drawing/2014/main" id="{8413183C-51E2-A46E-6EE5-A18D71D47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5292">
            <a:off x="5557626" y="906977"/>
            <a:ext cx="1326984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ZADÁNÍ A KRITÉRIA HODNOCENÍ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462193" y="4266124"/>
            <a:ext cx="3233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6A77293-ADC0-2645-BBE4-3C241B8C02AA}"/>
              </a:ext>
            </a:extLst>
          </p:cNvPr>
          <p:cNvSpPr txBox="1"/>
          <p:nvPr/>
        </p:nvSpPr>
        <p:spPr>
          <a:xfrm>
            <a:off x="586883" y="1963222"/>
            <a:ext cx="6853007" cy="1901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Zadání:</a:t>
            </a:r>
            <a:endParaRPr lang="cs-CZ" sz="14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Vytvořit návrh organizačního, technického, právního, ekonomického zajištění </a:t>
            </a:r>
            <a:r>
              <a:rPr lang="cs-CZ" sz="140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asistivních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technologií s podporou veřejné správy. Zaměřit se na komplexní sociálně zdravotní řešení.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93DD07F-3658-A1A3-6BEC-1AFC1A4FF4AF}"/>
              </a:ext>
            </a:extLst>
          </p:cNvPr>
          <p:cNvSpPr txBox="1"/>
          <p:nvPr/>
        </p:nvSpPr>
        <p:spPr>
          <a:xfrm>
            <a:off x="825874" y="4322960"/>
            <a:ext cx="3496743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28600" indent="-228600">
              <a:buFont typeface="Wingdings" panose="05000000000000000000" pitchFamily="2" charset="2"/>
              <a:buChar char="Ø"/>
            </a:pPr>
            <a:r>
              <a:rPr lang="cs-CZ" sz="1100">
                <a:latin typeface="Roboto"/>
                <a:ea typeface="Roboto"/>
                <a:cs typeface="Space Grotesk Bold" pitchFamily="2" charset="-18"/>
              </a:rPr>
              <a:t>Naplnění </a:t>
            </a:r>
            <a:r>
              <a:rPr lang="cs-CZ" sz="1100" err="1">
                <a:latin typeface="Roboto"/>
                <a:ea typeface="Roboto"/>
                <a:cs typeface="Space Grotesk Bold" pitchFamily="2" charset="-18"/>
              </a:rPr>
              <a:t>zadánÍ</a:t>
            </a:r>
            <a:endParaRPr lang="cs-CZ" sz="1100">
              <a:latin typeface="Roboto"/>
              <a:ea typeface="Roboto"/>
              <a:cs typeface="Space Grotesk Bold" pitchFamily="2" charset="-18"/>
            </a:endParaRP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Organizační zajištění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Technické zajištění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Právní zajištění</a:t>
            </a:r>
          </a:p>
          <a:p>
            <a:pPr marL="685800" lvl="1" indent="-22860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Ekonomické zajištění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Řešení odpovídá 3E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cs-CZ" sz="1100" err="1">
                <a:latin typeface="Roboto"/>
                <a:ea typeface="Roboto"/>
                <a:cs typeface="Space Grotesk Bold" pitchFamily="2" charset="-18"/>
              </a:rPr>
              <a:t>Replikovatelnost</a:t>
            </a:r>
            <a:r>
              <a:rPr lang="cs-CZ" sz="1100">
                <a:latin typeface="Roboto"/>
                <a:ea typeface="Roboto"/>
                <a:cs typeface="Space Grotesk Bold" pitchFamily="2" charset="-18"/>
              </a:rPr>
              <a:t> řešení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cs-CZ" sz="1100">
                <a:latin typeface="Roboto"/>
                <a:ea typeface="Roboto"/>
                <a:cs typeface="Space Grotesk Bold" pitchFamily="2" charset="-18"/>
              </a:rPr>
              <a:t>Osvěta a popularizace využití </a:t>
            </a:r>
            <a:r>
              <a:rPr lang="cs-CZ" sz="1100" err="1">
                <a:latin typeface="Roboto"/>
                <a:ea typeface="Roboto"/>
                <a:cs typeface="Space Grotesk Bold" pitchFamily="2" charset="-18"/>
              </a:rPr>
              <a:t>asistivních</a:t>
            </a:r>
            <a:r>
              <a:rPr lang="cs-CZ" sz="1100">
                <a:latin typeface="Roboto"/>
                <a:ea typeface="Roboto"/>
                <a:cs typeface="Space Grotesk Bold" pitchFamily="2" charset="-18"/>
              </a:rPr>
              <a:t> technologií </a:t>
            </a:r>
            <a:endParaRPr lang="cs-CZ" sz="11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Aplikace výsledků aplikovaného výzkumu a experimentálního vývoje v oblasti inovativních technologií do praxe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Prezentace týmu a nápaditost řešení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Dopad na životní prostředí</a:t>
            </a:r>
          </a:p>
          <a:p>
            <a:pPr marL="171450" indent="-171450">
              <a:buFont typeface="Wingdings"/>
              <a:buChar char="Ø"/>
            </a:pPr>
            <a:endParaRPr lang="cs-CZ" sz="11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8C825AD-9955-A7BD-2F80-20704A75AA10}"/>
              </a:ext>
            </a:extLst>
          </p:cNvPr>
          <p:cNvSpPr txBox="1"/>
          <p:nvPr/>
        </p:nvSpPr>
        <p:spPr>
          <a:xfrm>
            <a:off x="507136" y="3754316"/>
            <a:ext cx="3143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1600">
                <a:latin typeface="Space Grotesk Bold" pitchFamily="2" charset="-18"/>
                <a:cs typeface="Space Grotesk Bold" pitchFamily="2" charset="-18"/>
              </a:rPr>
              <a:t>HODNOCENO BYLO:</a:t>
            </a:r>
          </a:p>
        </p:txBody>
      </p:sp>
    </p:spTree>
    <p:extLst>
      <p:ext uri="{BB962C8B-B14F-4D97-AF65-F5344CB8AC3E}">
        <p14:creationId xmlns:p14="http://schemas.microsoft.com/office/powerpoint/2010/main" val="226983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PŘEDSTAVENÍ TÝMŮ A JEJICH ŘEŠENÍ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462193" y="4266124"/>
            <a:ext cx="3233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DF815D2-30D7-6A72-9EDA-08785C119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18" y="545083"/>
            <a:ext cx="1049973" cy="110008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5879C49-9080-0AB2-C185-2D75158CA2EF}"/>
              </a:ext>
            </a:extLst>
          </p:cNvPr>
          <p:cNvSpPr txBox="1"/>
          <p:nvPr/>
        </p:nvSpPr>
        <p:spPr>
          <a:xfrm>
            <a:off x="636384" y="3570123"/>
            <a:ext cx="3143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SCICAKE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6A77293-ADC0-2645-BBE4-3C241B8C02AA}"/>
              </a:ext>
            </a:extLst>
          </p:cNvPr>
          <p:cNvSpPr txBox="1"/>
          <p:nvPr/>
        </p:nvSpPr>
        <p:spPr>
          <a:xfrm>
            <a:off x="586884" y="2012172"/>
            <a:ext cx="5574925" cy="143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den akce dorazilo 25 účastníků, kteří vytvořili celkem 6 týmů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Tým TO DO SMART byl vytvořen 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místě sloučením dvou týmů a tým SUPER STRONG se dal dohromady na místě v den akce.</a:t>
            </a:r>
            <a:endParaRPr lang="cs-CZ" sz="14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FC18C3-1A62-10F3-0083-DA38B9195389}"/>
              </a:ext>
            </a:extLst>
          </p:cNvPr>
          <p:cNvSpPr txBox="1"/>
          <p:nvPr/>
        </p:nvSpPr>
        <p:spPr>
          <a:xfrm>
            <a:off x="586884" y="4605353"/>
            <a:ext cx="3143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TO DO SMART</a:t>
            </a:r>
            <a:endParaRPr lang="cs-CZ" sz="2200">
              <a:latin typeface="Space Grotesk Bold" pitchFamily="2" charset="-18"/>
              <a:cs typeface="Space Grotesk Bold" pitchFamily="2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E38813-D6DE-90C8-1A14-75AF65FEB673}"/>
              </a:ext>
            </a:extLst>
          </p:cNvPr>
          <p:cNvSpPr txBox="1"/>
          <p:nvPr/>
        </p:nvSpPr>
        <p:spPr>
          <a:xfrm>
            <a:off x="586884" y="5806356"/>
            <a:ext cx="3143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SENSCARE ICONTIO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55A6962-19BC-D88E-490B-ED37A2D366A3}"/>
              </a:ext>
            </a:extLst>
          </p:cNvPr>
          <p:cNvSpPr txBox="1"/>
          <p:nvPr/>
        </p:nvSpPr>
        <p:spPr>
          <a:xfrm>
            <a:off x="3480834" y="6328972"/>
            <a:ext cx="3143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HMMM</a:t>
            </a:r>
            <a:endParaRPr lang="cs-CZ" sz="2200">
              <a:latin typeface="Space Grotesk Bold" pitchFamily="2" charset="-18"/>
              <a:cs typeface="Space Grotesk Bold" pitchFamily="2" charset="-18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1E4595A-FA25-031D-D626-58AAED2CEB1A}"/>
              </a:ext>
            </a:extLst>
          </p:cNvPr>
          <p:cNvSpPr txBox="1"/>
          <p:nvPr/>
        </p:nvSpPr>
        <p:spPr>
          <a:xfrm>
            <a:off x="3480833" y="4074724"/>
            <a:ext cx="3143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EXPEDICE VOXEL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05DBAD9-FCEA-2545-4CAB-5F1548DD7108}"/>
              </a:ext>
            </a:extLst>
          </p:cNvPr>
          <p:cNvSpPr txBox="1"/>
          <p:nvPr/>
        </p:nvSpPr>
        <p:spPr>
          <a:xfrm>
            <a:off x="3480833" y="5191315"/>
            <a:ext cx="3143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SUPER STRONG</a:t>
            </a:r>
            <a:endParaRPr lang="cs-CZ" sz="2200">
              <a:latin typeface="Space Grotesk Bold" pitchFamily="2" charset="-18"/>
              <a:cs typeface="Space Grotesk 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1012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47800B-0FBC-5F76-5000-1FF0C6DBF45C}"/>
              </a:ext>
            </a:extLst>
          </p:cNvPr>
          <p:cNvSpPr txBox="1"/>
          <p:nvPr/>
        </p:nvSpPr>
        <p:spPr>
          <a:xfrm>
            <a:off x="519727" y="826204"/>
            <a:ext cx="6520220" cy="165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72B72A-B7D8-B4AE-6BB8-B45C0E518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0525"/>
            <a:ext cx="7559675" cy="421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4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SENIORHUB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462193" y="3310160"/>
            <a:ext cx="32333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Platforma s informacemi o sociálních a zdravotních službách, kontakty na experty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Jihomoravský kraj jako autorita – kontrola obsahu platformy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Napojení na jihomoravské firmy a organizace, které vyřazují chytrá zařízení (smartphone, tablety), nahrání aplikace „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seniorhub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“, edukace seniorů a jejich pečujících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489410"/>
            <a:ext cx="5574925" cy="54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Cílem </a:t>
            </a:r>
            <a:r>
              <a:rPr lang="cs-CZ" sz="140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SeniorHubu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je řešit a reagovat na 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osamělost seniorů, jejich malou informovanost a neznalost moderních technologií.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879C49-9080-0AB2-C185-2D75158CA2EF}"/>
              </a:ext>
            </a:extLst>
          </p:cNvPr>
          <p:cNvSpPr txBox="1"/>
          <p:nvPr/>
        </p:nvSpPr>
        <p:spPr>
          <a:xfrm>
            <a:off x="325778" y="2746380"/>
            <a:ext cx="1128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JAK?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772F9E4-5932-2B87-595F-E84AE90BFF11}"/>
              </a:ext>
            </a:extLst>
          </p:cNvPr>
          <p:cNvSpPr txBox="1"/>
          <p:nvPr/>
        </p:nvSpPr>
        <p:spPr>
          <a:xfrm>
            <a:off x="372245" y="5600905"/>
            <a:ext cx="323334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/>
              <a:t>V horizontu 2-3 let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/>
              <a:t>senior </a:t>
            </a:r>
            <a:r>
              <a:rPr lang="cs-CZ" sz="1100" err="1"/>
              <a:t>influenceři</a:t>
            </a:r>
            <a:r>
              <a:rPr lang="cs-CZ" sz="1100"/>
              <a:t>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/>
              <a:t>rozšíření systému mimo JMK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/>
              <a:t>V horizontu 3-5 let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/>
              <a:t>integrace </a:t>
            </a:r>
            <a:r>
              <a:rPr lang="cs-CZ" sz="1100" err="1"/>
              <a:t>asistivních</a:t>
            </a:r>
            <a:r>
              <a:rPr lang="cs-CZ" sz="1100"/>
              <a:t> technologií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/>
              <a:t>telemedicína na státní úrovni</a:t>
            </a:r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C0149C6-555E-F666-23A5-C33D8C6E5C01}"/>
              </a:ext>
            </a:extLst>
          </p:cNvPr>
          <p:cNvSpPr txBox="1"/>
          <p:nvPr/>
        </p:nvSpPr>
        <p:spPr>
          <a:xfrm>
            <a:off x="357632" y="5206883"/>
            <a:ext cx="1128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KDY?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4B1C0AC-0098-2E15-73C3-54B1B866F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439" y="4123051"/>
            <a:ext cx="2899427" cy="16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01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944" y="0"/>
            <a:ext cx="7557786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0BCBED-0CA0-A364-D53D-902184AF5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1" r="22159" b="1"/>
          <a:stretch/>
        </p:blipFill>
        <p:spPr>
          <a:xfrm>
            <a:off x="20" y="1413"/>
            <a:ext cx="7559654" cy="755826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47800B-0FBC-5F76-5000-1FF0C6DBF45C}"/>
              </a:ext>
            </a:extLst>
          </p:cNvPr>
          <p:cNvSpPr txBox="1"/>
          <p:nvPr/>
        </p:nvSpPr>
        <p:spPr>
          <a:xfrm>
            <a:off x="519727" y="826204"/>
            <a:ext cx="6520220" cy="165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4402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EXPEDICE VOXEL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462193" y="3310160"/>
            <a:ext cx="32333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Zaměstnanecký benefit: 500Kč/měsíc na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technologie               zvýšení zájmu lidí o tématu využití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technologií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Příspěvek může být hrazen: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Samotným zaměstnavatelem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ČSSZ skrze slevy na pojistném pro zaměstnavatele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Příspěvek od kraje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Webový portál s informacemi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technologií (instruktáž, kategorie/cena)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Informace o sociálních a zdravotních službách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Propojení s existujícími řešeními (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App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. |Záchranka, \nepanikař,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VOS.Health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), chatbot, komunitní/support centra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489410"/>
            <a:ext cx="6873789" cy="771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Řešení cílí na děti lidí potřebující péči (zaměstnanci 40–55 let). Cílení proběhne skrze zaměstnanecký benefit. Řešení se zaměřuje také integrace potřebných informací na jednom místě.</a:t>
            </a:r>
            <a:endParaRPr lang="cs-CZ" sz="14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879C49-9080-0AB2-C185-2D75158CA2EF}"/>
              </a:ext>
            </a:extLst>
          </p:cNvPr>
          <p:cNvSpPr txBox="1"/>
          <p:nvPr/>
        </p:nvSpPr>
        <p:spPr>
          <a:xfrm>
            <a:off x="325778" y="2746380"/>
            <a:ext cx="1128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JAK?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D5C1D0B-A01E-7CCF-0A99-03126AE563BD}"/>
              </a:ext>
            </a:extLst>
          </p:cNvPr>
          <p:cNvCxnSpPr/>
          <p:nvPr/>
        </p:nvCxnSpPr>
        <p:spPr>
          <a:xfrm>
            <a:off x="2078182" y="3779837"/>
            <a:ext cx="3844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AEA03B5D-BDFF-945C-999D-F1D3DEC84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523" y="2457688"/>
            <a:ext cx="1316175" cy="146386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FF355BF-F9EA-3D52-F8CF-3B8CDDA04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7" y="3761809"/>
            <a:ext cx="1182138" cy="134017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C0C2841-C04F-6202-5935-B8512361D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217" y="5262835"/>
            <a:ext cx="1912786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68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47800B-0FBC-5F76-5000-1FF0C6DBF45C}"/>
              </a:ext>
            </a:extLst>
          </p:cNvPr>
          <p:cNvSpPr txBox="1"/>
          <p:nvPr/>
        </p:nvSpPr>
        <p:spPr>
          <a:xfrm>
            <a:off x="519727" y="826204"/>
            <a:ext cx="6520220" cy="165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45F0DCA-F699-5284-8B80-EDC454008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3868"/>
            <a:ext cx="7559675" cy="50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28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SMART HEALTH HUB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462193" y="3475626"/>
            <a:ext cx="3233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Jednotný systém pro správu dat z chytrých senzorů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Větší pocit zájmu a bezpečí ze strany lékařů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Historická data z již předešlých měření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Možnost sdílení dat mezi sociálními pracovníky a lékaři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489410"/>
            <a:ext cx="6873789" cy="771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Řešení se zaměřuje na monitorování fyziologických funkcí vzdáleným přístupem. Cílem řešení je rozšíření povědomí o monitorovacích senzorech přes doktory|/ošetřovatele. Vytvoření centrální evidence pro doktory a pro pacienty.</a:t>
            </a:r>
            <a:endParaRPr lang="cs-CZ" sz="14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879C49-9080-0AB2-C185-2D75158CA2EF}"/>
              </a:ext>
            </a:extLst>
          </p:cNvPr>
          <p:cNvSpPr txBox="1"/>
          <p:nvPr/>
        </p:nvSpPr>
        <p:spPr>
          <a:xfrm>
            <a:off x="325778" y="2999482"/>
            <a:ext cx="59191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CÍLENÉ NEJEN NA SENIORY</a:t>
            </a:r>
            <a:endParaRPr lang="cs-CZ" sz="2200">
              <a:latin typeface="Space Grotesk Bold" pitchFamily="2" charset="-18"/>
              <a:cs typeface="Space Grotesk Bold" pitchFamily="2" charset="-18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4EC75A-EFC6-9628-0413-201E22418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357" y="4106687"/>
            <a:ext cx="4306582" cy="216987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FE44CA3-E37D-7329-9B3C-60A5892500D8}"/>
              </a:ext>
            </a:extLst>
          </p:cNvPr>
          <p:cNvSpPr txBox="1"/>
          <p:nvPr/>
        </p:nvSpPr>
        <p:spPr>
          <a:xfrm>
            <a:off x="462193" y="4652728"/>
            <a:ext cx="10824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JAK?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7C5B2D-4EC0-634A-EEDE-0DDEC9A64C11}"/>
              </a:ext>
            </a:extLst>
          </p:cNvPr>
          <p:cNvSpPr txBox="1"/>
          <p:nvPr/>
        </p:nvSpPr>
        <p:spPr>
          <a:xfrm>
            <a:off x="372245" y="5191624"/>
            <a:ext cx="2639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Provozovatel: Kraj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Data uložena v cloudu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Práce s daty uživatelů po jejich plném schválení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Příspěvek na koupi chytrého setu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Rozšíření povědomí přes lékaře/ošetřovatele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Napojení komerčních systémů</a:t>
            </a:r>
          </a:p>
        </p:txBody>
      </p:sp>
    </p:spTree>
    <p:extLst>
      <p:ext uri="{BB962C8B-B14F-4D97-AF65-F5344CB8AC3E}">
        <p14:creationId xmlns:p14="http://schemas.microsoft.com/office/powerpoint/2010/main" val="59040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98447810-5A3D-9A84-D7AE-A5407BD26703}"/>
              </a:ext>
            </a:extLst>
          </p:cNvPr>
          <p:cNvSpPr txBox="1"/>
          <p:nvPr/>
        </p:nvSpPr>
        <p:spPr>
          <a:xfrm>
            <a:off x="649230" y="2492671"/>
            <a:ext cx="2765917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1100" i="1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Milí čtenáři.</a:t>
            </a:r>
            <a:endParaRPr lang="cs-CZ" sz="1100" i="1">
              <a:effectLst/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endParaRPr lang="cs-CZ" sz="1100" i="1">
              <a:effectLst/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r>
              <a:rPr lang="cs-CZ" sz="1100" i="1" err="1">
                <a:solidFill>
                  <a:srgbClr val="0B0B0B"/>
                </a:solidFill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Asistivní</a:t>
            </a:r>
            <a:r>
              <a:rPr lang="cs-CZ" sz="1100" i="1">
                <a:solidFill>
                  <a:srgbClr val="0B0B0B"/>
                </a:solidFill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 technologie pomáhají lidem se zhoršeným zdravotním stavem žít doma kvalitně a bezpečně. </a:t>
            </a:r>
            <a:r>
              <a:rPr lang="cs-CZ" sz="1100" i="1" err="1">
                <a:solidFill>
                  <a:srgbClr val="0B0B0B"/>
                </a:solidFill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Asistivní</a:t>
            </a:r>
            <a:r>
              <a:rPr lang="cs-CZ" sz="1100" i="1">
                <a:solidFill>
                  <a:srgbClr val="0B0B0B"/>
                </a:solidFill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 technologie také pomáhají pečujícím a pracovníkům sociálních a zdravotních služeb.</a:t>
            </a:r>
          </a:p>
          <a:p>
            <a:endParaRPr lang="cs-CZ" sz="1100" i="1">
              <a:solidFill>
                <a:srgbClr val="0B0B0B"/>
              </a:solidFill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r>
              <a:rPr lang="cs-CZ" sz="1100" i="1">
                <a:solidFill>
                  <a:srgbClr val="0B0B0B"/>
                </a:solidFill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Zvýšení dostupnosti těchto technologií je jedním z našich cílů. Uspořádali jsme proto soutěž </a:t>
            </a:r>
            <a:r>
              <a:rPr lang="cs-CZ" sz="1100" i="1" err="1">
                <a:solidFill>
                  <a:srgbClr val="0B0B0B"/>
                </a:solidFill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hackathon</a:t>
            </a:r>
            <a:r>
              <a:rPr lang="cs-CZ" sz="1100" i="1">
                <a:solidFill>
                  <a:srgbClr val="0B0B0B"/>
                </a:solidFill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, která nám přinesla návrhy řešení, jak tohoto cíle dosáhnout.</a:t>
            </a:r>
          </a:p>
          <a:p>
            <a:endParaRPr lang="cs-CZ" sz="1100" i="1">
              <a:solidFill>
                <a:srgbClr val="0B0B0B"/>
              </a:solidFill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r>
              <a:rPr lang="cs-CZ" sz="1100" i="1">
                <a:solidFill>
                  <a:srgbClr val="0B0B0B"/>
                </a:solidFill>
                <a:effectLst/>
                <a:latin typeface="Roboto"/>
                <a:ea typeface="Roboto"/>
                <a:cs typeface="Space Grotesk Bold" pitchFamily="2" charset="-18"/>
              </a:rPr>
              <a:t>Děkujeme všem účastníkům </a:t>
            </a:r>
            <a:r>
              <a:rPr lang="cs-CZ" sz="1100" i="1" err="1">
                <a:solidFill>
                  <a:srgbClr val="0B0B0B"/>
                </a:solidFill>
                <a:effectLst/>
                <a:latin typeface="Roboto"/>
                <a:ea typeface="Roboto"/>
                <a:cs typeface="Space Grotesk Bold" pitchFamily="2" charset="-18"/>
              </a:rPr>
              <a:t>hackathonu</a:t>
            </a:r>
            <a:r>
              <a:rPr lang="cs-CZ" sz="1100" i="1">
                <a:solidFill>
                  <a:srgbClr val="0B0B0B"/>
                </a:solidFill>
                <a:effectLst/>
                <a:latin typeface="Roboto"/>
                <a:ea typeface="Roboto"/>
                <a:cs typeface="Space Grotesk Bold" pitchFamily="2" charset="-18"/>
              </a:rPr>
              <a:t> od samotných řešitelů po tým mentorů a hodnotitelů. Děkujeme za podporu partnerům a sponzorům akce.</a:t>
            </a:r>
          </a:p>
          <a:p>
            <a:endParaRPr lang="cs-CZ" sz="1100" i="1">
              <a:solidFill>
                <a:srgbClr val="0B0B0B"/>
              </a:solidFill>
              <a:latin typeface="Roboto"/>
              <a:ea typeface="Roboto"/>
              <a:cs typeface="Space Grotesk Bold" pitchFamily="2" charset="-18"/>
            </a:endParaRPr>
          </a:p>
          <a:p>
            <a:r>
              <a:rPr lang="cs-CZ" sz="1100" i="1">
                <a:solidFill>
                  <a:srgbClr val="0B0B0B"/>
                </a:solidFill>
                <a:effectLst/>
                <a:latin typeface="Roboto"/>
                <a:ea typeface="Roboto"/>
                <a:cs typeface="Space Grotesk Bold" pitchFamily="2" charset="-18"/>
              </a:rPr>
              <a:t>Předkládáme Vám zprávu shrnující průběh a výstupy této unikátní události.</a:t>
            </a:r>
            <a:endParaRPr lang="cs-CZ" sz="1100" i="1">
              <a:effectLst/>
              <a:latin typeface="Roboto"/>
              <a:ea typeface="Roboto"/>
              <a:cs typeface="Space Grotesk Bold" pitchFamily="2" charset="-18"/>
            </a:endParaRPr>
          </a:p>
          <a:p>
            <a:endParaRPr lang="cs-CZ" sz="1100" i="1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E0B676-2BAA-F51E-05E5-74AAA7BFF30E}"/>
              </a:ext>
            </a:extLst>
          </p:cNvPr>
          <p:cNvSpPr txBox="1"/>
          <p:nvPr/>
        </p:nvSpPr>
        <p:spPr>
          <a:xfrm>
            <a:off x="378691" y="6597023"/>
            <a:ext cx="276591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100" i="1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Eva Nečasová</a:t>
            </a:r>
            <a:endParaRPr lang="cs-CZ" sz="1100" i="1">
              <a:effectLst/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pPr algn="r"/>
            <a:r>
              <a:rPr lang="cs-CZ" sz="1100" i="1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Specialistka JINAG pro sociální a zdravotní oblast</a:t>
            </a:r>
          </a:p>
        </p:txBody>
      </p:sp>
    </p:spTree>
    <p:extLst>
      <p:ext uri="{BB962C8B-B14F-4D97-AF65-F5344CB8AC3E}">
        <p14:creationId xmlns:p14="http://schemas.microsoft.com/office/powerpoint/2010/main" val="1549883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47800B-0FBC-5F76-5000-1FF0C6DBF45C}"/>
              </a:ext>
            </a:extLst>
          </p:cNvPr>
          <p:cNvSpPr txBox="1"/>
          <p:nvPr/>
        </p:nvSpPr>
        <p:spPr>
          <a:xfrm>
            <a:off x="519727" y="826204"/>
            <a:ext cx="6520220" cy="165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98452E-B01B-7091-D267-DA28EFDCC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542"/>
            <a:ext cx="7559675" cy="41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87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HMMM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462193" y="3475626"/>
            <a:ext cx="323334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Komunikace s dodavateli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technoligií</a:t>
            </a:r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Zřizování a správa informačního webu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Vzdělávání konzultantů s výběrem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technologií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489410"/>
            <a:ext cx="6873789" cy="868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Řešení pojmenovává současné zdroje informovanosti a podpory a zaměřuje se na jejich edukaci a rozvoj. Těmi zdroji jsou: kraj, sociální pracovníci, dodavatelé </a:t>
            </a:r>
            <a:r>
              <a:rPr lang="cs-CZ" sz="160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asistivních</a:t>
            </a:r>
            <a:r>
              <a:rPr lang="cs-CZ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technologií, lékaři, klienti, rodina.</a:t>
            </a:r>
            <a:endParaRPr lang="cs-CZ" sz="16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879C49-9080-0AB2-C185-2D75158CA2EF}"/>
              </a:ext>
            </a:extLst>
          </p:cNvPr>
          <p:cNvSpPr txBox="1"/>
          <p:nvPr/>
        </p:nvSpPr>
        <p:spPr>
          <a:xfrm>
            <a:off x="325778" y="2999482"/>
            <a:ext cx="59191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ROLE KRAJE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E44CA3-E37D-7329-9B3C-60A5892500D8}"/>
              </a:ext>
            </a:extLst>
          </p:cNvPr>
          <p:cNvSpPr txBox="1"/>
          <p:nvPr/>
        </p:nvSpPr>
        <p:spPr>
          <a:xfrm>
            <a:off x="462193" y="4452406"/>
            <a:ext cx="10824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JAK?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7C5B2D-4EC0-634A-EEDE-0DDEC9A64C11}"/>
              </a:ext>
            </a:extLst>
          </p:cNvPr>
          <p:cNvSpPr txBox="1"/>
          <p:nvPr/>
        </p:nvSpPr>
        <p:spPr>
          <a:xfrm>
            <a:off x="372245" y="5191624"/>
            <a:ext cx="26398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Vytvořit smlouvu kraje s dodavateli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téchnologií</a:t>
            </a:r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Vytvořit katalog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technologií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Aktualizace stávajícího webu seniorské politiky JMK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Propagace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technolgií</a:t>
            </a:r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Školení sociálních pracovníků  a pečovatelů</a:t>
            </a:r>
          </a:p>
        </p:txBody>
      </p:sp>
    </p:spTree>
    <p:extLst>
      <p:ext uri="{BB962C8B-B14F-4D97-AF65-F5344CB8AC3E}">
        <p14:creationId xmlns:p14="http://schemas.microsoft.com/office/powerpoint/2010/main" val="1662179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CF99DC2-BA41-BC7F-00DE-7C807CE17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059"/>
            <a:ext cx="7559675" cy="40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50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TO DO SMART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372245" y="3795290"/>
            <a:ext cx="32333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Jihomoravský kraj vytvoří oddělení pro sociálně zdravotní oblast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Popularizace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technologií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Stanovení kritérií pro technologie, řešení kompatibility zařízení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Distribuce do obcí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Čerpání evropských dotací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Vytvoření programu na podporu vzdělávání sociálních pracovníků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Správa portálu s přístupem služeb i dodavatelů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technolggií</a:t>
            </a:r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489410"/>
            <a:ext cx="6873789" cy="771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Cílem řešení je zmapovat dosavadní služby a zacílit implementaci na regiony, kde chybí zdravotní a sociální služby. Cílem je také zvýšit povědomí o tom, jak mohou </a:t>
            </a:r>
            <a:r>
              <a:rPr lang="cs-CZ" sz="140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asistivní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technologie pomoci.</a:t>
            </a:r>
            <a:endParaRPr lang="cs-CZ" sz="14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879C49-9080-0AB2-C185-2D75158CA2EF}"/>
              </a:ext>
            </a:extLst>
          </p:cNvPr>
          <p:cNvSpPr txBox="1"/>
          <p:nvPr/>
        </p:nvSpPr>
        <p:spPr>
          <a:xfrm>
            <a:off x="372244" y="3007717"/>
            <a:ext cx="59191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ROLE KRAJE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E44CA3-E37D-7329-9B3C-60A5892500D8}"/>
              </a:ext>
            </a:extLst>
          </p:cNvPr>
          <p:cNvSpPr txBox="1"/>
          <p:nvPr/>
        </p:nvSpPr>
        <p:spPr>
          <a:xfrm>
            <a:off x="4245243" y="3007717"/>
            <a:ext cx="20461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ROLE OBCÍ</a:t>
            </a:r>
            <a:endParaRPr lang="cs-CZ" sz="2200">
              <a:latin typeface="Space Grotesk Bold" pitchFamily="2" charset="-18"/>
              <a:cs typeface="Space Grotesk Bold" pitchFamily="2" charset="-18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7C5B2D-4EC0-634A-EEDE-0DDEC9A64C11}"/>
              </a:ext>
            </a:extLst>
          </p:cNvPr>
          <p:cNvSpPr txBox="1"/>
          <p:nvPr/>
        </p:nvSpPr>
        <p:spPr>
          <a:xfrm>
            <a:off x="3984392" y="3795290"/>
            <a:ext cx="263989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informační kampaň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dotykové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informačné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tabule na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správnych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místech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dny sociálních služeb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dny zdraví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Konzultant k tématu využití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technologií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Zajištění technika pro správu těchto zařízení</a:t>
            </a:r>
          </a:p>
        </p:txBody>
      </p:sp>
    </p:spTree>
    <p:extLst>
      <p:ext uri="{BB962C8B-B14F-4D97-AF65-F5344CB8AC3E}">
        <p14:creationId xmlns:p14="http://schemas.microsoft.com/office/powerpoint/2010/main" val="2803059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2AF49B0-905B-CE6E-060C-9C4F334E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077"/>
            <a:ext cx="7559675" cy="413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66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SUPER STRONG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372245" y="3679140"/>
            <a:ext cx="22618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Hlavní funkce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SOS tlačítko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Detekce pádu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Detekce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nepohybu</a:t>
            </a:r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Zvukové hlášky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Vibrace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Automat.spojení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hovoru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Vodotěsnost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Dlouhá výdrž baterie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Minimalistický vzhled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Detekce polohy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543431"/>
            <a:ext cx="6873789" cy="1462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omplexní řešení spočívá ve třech základních bodech: </a:t>
            </a:r>
            <a:r>
              <a:rPr lang="cs-CZ" sz="1400" b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dostupnosti technologií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jako je SOS tlačítko (funkce detekce pádu, zvukové hlášky aj.), </a:t>
            </a:r>
            <a:r>
              <a:rPr lang="cs-CZ" sz="1400" b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srozumitelném informačním portále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který bude přinášet informace o využívání </a:t>
            </a:r>
            <a:r>
              <a:rPr lang="cs-CZ" sz="140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asistivních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technologií, nabídne fórum pro pečující, novinky o dostupných technologiích a podpůrných službách a další. Nechybí </a:t>
            </a:r>
            <a:r>
              <a:rPr lang="cs-CZ" sz="1400" b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masivní informační kampaň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Jihomoravského kraje a spolupracujících služeb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879C49-9080-0AB2-C185-2D75158CA2EF}"/>
              </a:ext>
            </a:extLst>
          </p:cNvPr>
          <p:cNvSpPr txBox="1"/>
          <p:nvPr/>
        </p:nvSpPr>
        <p:spPr>
          <a:xfrm>
            <a:off x="372245" y="3248253"/>
            <a:ext cx="59191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SOS tlačítko</a:t>
            </a:r>
            <a:endParaRPr lang="cs-CZ" sz="2200">
              <a:latin typeface="Space Grotesk Bold" pitchFamily="2" charset="-18"/>
              <a:cs typeface="Space Grotesk Bold" pitchFamily="2" charset="-18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E44CA3-E37D-7329-9B3C-60A5892500D8}"/>
              </a:ext>
            </a:extLst>
          </p:cNvPr>
          <p:cNvSpPr txBox="1"/>
          <p:nvPr/>
        </p:nvSpPr>
        <p:spPr>
          <a:xfrm>
            <a:off x="2870039" y="4017106"/>
            <a:ext cx="14710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Portál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77C5B2D-4EC0-634A-EEDE-0DDEC9A64C11}"/>
              </a:ext>
            </a:extLst>
          </p:cNvPr>
          <p:cNvSpPr txBox="1"/>
          <p:nvPr/>
        </p:nvSpPr>
        <p:spPr>
          <a:xfrm>
            <a:off x="4706665" y="5660283"/>
            <a:ext cx="2199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Podpora využívání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technologií v komunitě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Osvěta a popularizace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B53594B-E07C-6571-C7D4-AC7942A0C663}"/>
              </a:ext>
            </a:extLst>
          </p:cNvPr>
          <p:cNvSpPr txBox="1"/>
          <p:nvPr/>
        </p:nvSpPr>
        <p:spPr>
          <a:xfrm>
            <a:off x="4706665" y="4890842"/>
            <a:ext cx="20462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2200" err="1">
                <a:latin typeface="Space Grotesk Bold" pitchFamily="2" charset="-18"/>
                <a:cs typeface="Space Grotesk Bold" pitchFamily="2" charset="-18"/>
              </a:rPr>
              <a:t>Community</a:t>
            </a:r>
            <a:r>
              <a:rPr lang="cs-CZ" sz="2200">
                <a:latin typeface="Space Grotesk Bold" pitchFamily="2" charset="-18"/>
                <a:cs typeface="Space Grotesk Bold" pitchFamily="2" charset="-18"/>
              </a:rPr>
              <a:t> manager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E5B6EE3-E570-2B5C-F134-0B52748BF124}"/>
              </a:ext>
            </a:extLst>
          </p:cNvPr>
          <p:cNvSpPr txBox="1"/>
          <p:nvPr/>
        </p:nvSpPr>
        <p:spPr>
          <a:xfrm>
            <a:off x="2923642" y="4447993"/>
            <a:ext cx="15973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Edukace o využívání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technologií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Peer podpora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Fórum pro pečující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Aktuální nabídka kapacit služeb/technologií</a:t>
            </a:r>
          </a:p>
        </p:txBody>
      </p:sp>
    </p:spTree>
    <p:extLst>
      <p:ext uri="{BB962C8B-B14F-4D97-AF65-F5344CB8AC3E}">
        <p14:creationId xmlns:p14="http://schemas.microsoft.com/office/powerpoint/2010/main" val="1992297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VÝSLEDNÉ POŘADÍ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586884" y="3237257"/>
            <a:ext cx="226189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cs-CZ" sz="1400" b="1">
                <a:latin typeface="Roboto" panose="02000000000000000000" pitchFamily="2" charset="0"/>
                <a:ea typeface="Roboto" panose="02000000000000000000" pitchFamily="2" charset="0"/>
              </a:rPr>
              <a:t>SUPER STRONG</a:t>
            </a:r>
          </a:p>
          <a:p>
            <a:pPr marL="228600" indent="-228600">
              <a:buAutoNum type="arabicPeriod"/>
            </a:pPr>
            <a:r>
              <a:rPr lang="cs-CZ" sz="1400" b="1" err="1">
                <a:latin typeface="Roboto" panose="02000000000000000000" pitchFamily="2" charset="0"/>
                <a:ea typeface="Roboto" panose="02000000000000000000" pitchFamily="2" charset="0"/>
              </a:rPr>
              <a:t>SciCake</a:t>
            </a:r>
            <a:endParaRPr lang="cs-CZ" sz="1400" b="1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28600" indent="-228600">
              <a:buAutoNum type="arabicPeriod"/>
            </a:pPr>
            <a:r>
              <a:rPr lang="cs-CZ" sz="1400" b="1">
                <a:latin typeface="Roboto" panose="02000000000000000000" pitchFamily="2" charset="0"/>
                <a:ea typeface="Roboto" panose="02000000000000000000" pitchFamily="2" charset="0"/>
              </a:rPr>
              <a:t>Expedice </a:t>
            </a:r>
            <a:r>
              <a:rPr lang="cs-CZ" sz="1400" b="1" err="1">
                <a:latin typeface="Roboto" panose="02000000000000000000" pitchFamily="2" charset="0"/>
                <a:ea typeface="Roboto" panose="02000000000000000000" pitchFamily="2" charset="0"/>
              </a:rPr>
              <a:t>Voxel</a:t>
            </a:r>
            <a:endParaRPr lang="cs-CZ" sz="1400" b="1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cs-CZ" sz="1400" b="1">
              <a:latin typeface="Roboto"/>
              <a:ea typeface="Roboto"/>
              <a:cs typeface="Roboto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543431"/>
            <a:ext cx="6873789" cy="54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Řešitelské týmy měly 10 min. na prezentaci svého řešení, poté reagovali na dotazy hodnotitelů. Rozhodování hodnotitelů proběhlo konsensem.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879C49-9080-0AB2-C185-2D75158CA2EF}"/>
              </a:ext>
            </a:extLst>
          </p:cNvPr>
          <p:cNvSpPr txBox="1"/>
          <p:nvPr/>
        </p:nvSpPr>
        <p:spPr>
          <a:xfrm>
            <a:off x="424122" y="2636102"/>
            <a:ext cx="591915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200">
                <a:effectLst/>
                <a:latin typeface="Space Grotesk Bold"/>
                <a:cs typeface="Space Grotesk Bold" pitchFamily="2" charset="-18"/>
              </a:rPr>
              <a:t>↘ Výsledné pořadí:</a:t>
            </a:r>
            <a:endParaRPr lang="cs-CZ" sz="2200">
              <a:latin typeface="Space Grotesk Bold"/>
              <a:cs typeface="Space Grotesk Bold" pitchFamily="2" charset="-18"/>
            </a:endParaRPr>
          </a:p>
        </p:txBody>
      </p:sp>
      <p:sp>
        <p:nvSpPr>
          <p:cNvPr id="2" name="TextovéPole 4">
            <a:extLst>
              <a:ext uri="{FF2B5EF4-FFF2-40B4-BE49-F238E27FC236}">
                <a16:creationId xmlns:a16="http://schemas.microsoft.com/office/drawing/2014/main" id="{DA160DF1-AFAC-BA76-4247-2ABB1CE382FF}"/>
              </a:ext>
            </a:extLst>
          </p:cNvPr>
          <p:cNvSpPr txBox="1"/>
          <p:nvPr/>
        </p:nvSpPr>
        <p:spPr>
          <a:xfrm>
            <a:off x="586884" y="4700194"/>
            <a:ext cx="428680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cs-CZ" sz="1400" b="1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r>
              <a:rPr lang="cs-CZ" sz="1400" b="1">
                <a:ea typeface="+mn-lt"/>
                <a:cs typeface="+mn-lt"/>
              </a:rPr>
              <a:t>HMMM, </a:t>
            </a:r>
            <a:r>
              <a:rPr lang="cs-CZ" sz="1400" b="1" err="1">
                <a:latin typeface="Roboto"/>
                <a:ea typeface="Roboto"/>
                <a:cs typeface="Roboto"/>
              </a:rPr>
              <a:t>SensCare</a:t>
            </a:r>
            <a:r>
              <a:rPr lang="cs-CZ" sz="1400" b="1">
                <a:latin typeface="Roboto"/>
                <a:ea typeface="Roboto"/>
                <a:cs typeface="Roboto"/>
              </a:rPr>
              <a:t> </a:t>
            </a:r>
            <a:r>
              <a:rPr lang="cs-CZ" sz="1400" b="1" err="1">
                <a:latin typeface="Roboto"/>
                <a:ea typeface="Roboto"/>
                <a:cs typeface="Roboto"/>
              </a:rPr>
              <a:t>Icontio</a:t>
            </a:r>
            <a:r>
              <a:rPr lang="cs-CZ" sz="1400" b="1">
                <a:latin typeface="Roboto"/>
                <a:ea typeface="Roboto"/>
                <a:cs typeface="Roboto"/>
              </a:rPr>
              <a:t>, TO DO SMART</a:t>
            </a:r>
            <a:endParaRPr lang="cs-CZ" sz="14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buAutoNum type="arabicPeriod"/>
            </a:pPr>
            <a:endParaRPr lang="cs-CZ" sz="14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28600" indent="-228600">
              <a:buAutoNum type="arabicPeriod"/>
            </a:pPr>
            <a:endParaRPr lang="cs-CZ" sz="14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ovéPole 7">
            <a:extLst>
              <a:ext uri="{FF2B5EF4-FFF2-40B4-BE49-F238E27FC236}">
                <a16:creationId xmlns:a16="http://schemas.microsoft.com/office/drawing/2014/main" id="{550C16FB-46B7-E811-278C-558334FD5E26}"/>
              </a:ext>
            </a:extLst>
          </p:cNvPr>
          <p:cNvSpPr txBox="1"/>
          <p:nvPr/>
        </p:nvSpPr>
        <p:spPr>
          <a:xfrm>
            <a:off x="465624" y="4368801"/>
            <a:ext cx="591915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200">
                <a:effectLst/>
                <a:latin typeface="Space Grotesk Bold"/>
                <a:cs typeface="Space Grotesk Bold" pitchFamily="2" charset="-18"/>
              </a:rPr>
              <a:t>↘ </a:t>
            </a:r>
            <a:r>
              <a:rPr lang="cs-CZ" sz="2200">
                <a:latin typeface="Space Grotesk Bold"/>
                <a:cs typeface="Space Grotesk Bold" pitchFamily="2" charset="-18"/>
              </a:rPr>
              <a:t>Na 4. až 6. místě:</a:t>
            </a:r>
          </a:p>
        </p:txBody>
      </p:sp>
    </p:spTree>
    <p:extLst>
      <p:ext uri="{BB962C8B-B14F-4D97-AF65-F5344CB8AC3E}">
        <p14:creationId xmlns:p14="http://schemas.microsoft.com/office/powerpoint/2010/main" val="2416051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HACKATHON V ČÍSLECH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462193" y="4266124"/>
            <a:ext cx="3233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855624"/>
            <a:ext cx="5574925" cy="5117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3 měsíce příprav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6 členů realizačního týmu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25 účastníků – řešitelů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9 řešitelů - studentů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16 řešitelů - pracujících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10 řešitelů „z oboru“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15 řešitelů „mimo obor“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6 týmů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13 mentorů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6 hodnotitelů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7 partnerů akce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2denní akce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24 hodin na řešení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150 výborných koláčků </a:t>
            </a:r>
            <a:r>
              <a:rPr lang="cs-CZ" err="1">
                <a:latin typeface="Calibri" panose="020F0502020204030204" pitchFamily="34" charset="0"/>
              </a:rPr>
              <a:t>snězeno</a:t>
            </a:r>
            <a:endParaRPr lang="cs-CZ"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cs-CZ">
                <a:latin typeface="Calibri" panose="020F0502020204030204" pitchFamily="34" charset="0"/>
              </a:rPr>
              <a:t>140 šálků káv vypito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cs-CZ">
              <a:latin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cs-CZ">
              <a:latin typeface="Calibri" panose="020F0502020204030204" pitchFamily="34" charset="0"/>
            </a:endParaRPr>
          </a:p>
        </p:txBody>
      </p:sp>
      <p:pic>
        <p:nvPicPr>
          <p:cNvPr id="3" name="Grafický objekt 21" descr="Otazník se souvislou výplní">
            <a:extLst>
              <a:ext uri="{FF2B5EF4-FFF2-40B4-BE49-F238E27FC236}">
                <a16:creationId xmlns:a16="http://schemas.microsoft.com/office/drawing/2014/main" id="{C9DA3809-5762-BD87-65C9-89602744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0446" y="3477733"/>
            <a:ext cx="2007668" cy="20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77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638443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A JAKÁ JE ZPĚTNÁ VAZBA?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826239"/>
            <a:ext cx="6873789" cy="540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„Všude dobře, doma 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nejlíp“ – náš první </a:t>
            </a:r>
            <a:r>
              <a:rPr lang="cs-CZ" sz="140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hackathon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Ptali jsme se mentorů a řešitelů na zpětnou vazbu, na to, jak můžeme akci udělat příště JINAG a lépe 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anose="05000000000000000000" pitchFamily="2" charset="2"/>
              </a:rPr>
              <a:t></a:t>
            </a:r>
            <a:endParaRPr lang="cs-CZ" sz="140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FFD898-F7C8-BF5B-6744-4C1FC901E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95" y="2364077"/>
            <a:ext cx="4861981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2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D3D91F9-914F-D71B-928A-5F3320B51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88" y="603114"/>
            <a:ext cx="6590509" cy="6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9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OD MYŠLENKY K REALIZACI!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E37F2D-C4CE-3D6C-CD20-44FDED1B3FA6}"/>
              </a:ext>
            </a:extLst>
          </p:cNvPr>
          <p:cNvSpPr txBox="1"/>
          <p:nvPr/>
        </p:nvSpPr>
        <p:spPr>
          <a:xfrm>
            <a:off x="586884" y="1858742"/>
            <a:ext cx="572039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V Jihomoravském kraji jsou k dispozici různé </a:t>
            </a:r>
            <a:r>
              <a:rPr lang="cs-CZ" sz="1400" err="1">
                <a:effectLst/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asistivní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 technologie. Jsou zde lidé, kteří je potřebují, ale neví o nich. 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Co s tím? </a:t>
            </a:r>
          </a:p>
          <a:p>
            <a:endParaRPr lang="cs-CZ" sz="14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			Udělejme HACKATHON a zjistěme to!</a:t>
            </a:r>
          </a:p>
          <a:p>
            <a:endParaRPr lang="cs-CZ" sz="14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8447810-5A3D-9A84-D7AE-A5407BD26703}"/>
              </a:ext>
            </a:extLst>
          </p:cNvPr>
          <p:cNvSpPr txBox="1"/>
          <p:nvPr/>
        </p:nvSpPr>
        <p:spPr>
          <a:xfrm>
            <a:off x="617554" y="3909058"/>
            <a:ext cx="34967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Ano, takto jsme v JINAG došli na to, že uspořádáme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hackathon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 „Všude dobře, doma nejlíp“. První koordinační schůzka proběhla 16. 2. 2023, poté se rozjela tříměsíční práce na organizaci této unikátní akce.</a:t>
            </a: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Výsledek naší práce posuďte sami.</a:t>
            </a: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Na přípravě pracoval tým šesti lidí, jmenovitě Eva, Dáša, Pavla, David, Peťa, Patrik.</a:t>
            </a: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B368AD3-748A-BF3F-0B3B-A6850449C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99239" y="5101385"/>
            <a:ext cx="3352800" cy="15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74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CO BUDE DÁL?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586884" y="3160299"/>
            <a:ext cx="2793624" cy="36471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100">
                <a:latin typeface="Roboto"/>
                <a:ea typeface="Roboto"/>
                <a:cs typeface="Roboto"/>
              </a:rPr>
              <a:t>Navrhovaná řešení, nejen ta výherní, nám přinesla mnoho podnětů a inovativních nápadů, jak můžeme oblast </a:t>
            </a:r>
            <a:r>
              <a:rPr lang="cs-CZ" sz="1100" err="1">
                <a:latin typeface="Roboto"/>
                <a:ea typeface="Roboto"/>
                <a:cs typeface="Roboto"/>
              </a:rPr>
              <a:t>asistivních</a:t>
            </a:r>
            <a:r>
              <a:rPr lang="cs-CZ" sz="1100">
                <a:latin typeface="Roboto"/>
                <a:ea typeface="Roboto"/>
                <a:cs typeface="Roboto"/>
              </a:rPr>
              <a:t> technologií v Jihomoravském kraji uchopit. Nápady teď musíme překlopit na realizovatelné projekty. A to je teď naše práce!</a:t>
            </a:r>
          </a:p>
          <a:p>
            <a:endParaRPr lang="cs-CZ" sz="1100">
              <a:latin typeface="Roboto"/>
              <a:ea typeface="Roboto"/>
              <a:cs typeface="Roboto"/>
            </a:endParaRPr>
          </a:p>
          <a:p>
            <a:r>
              <a:rPr lang="cs-CZ" sz="1100">
                <a:latin typeface="Roboto"/>
                <a:ea typeface="Roboto"/>
                <a:cs typeface="Roboto"/>
              </a:rPr>
              <a:t>Projekty připravíme participativně. Zapojíme do nich řešitelské týmy, lidi, kterých se řešení budou dotýkat, pečující osoby, poskytovatele sociálních a zdravotních služeb a další klíčové subjekty, včetně vedení kraje.</a:t>
            </a:r>
          </a:p>
          <a:p>
            <a:endParaRPr lang="cs-CZ" sz="1100">
              <a:latin typeface="Roboto"/>
              <a:ea typeface="Roboto"/>
              <a:cs typeface="Roboto"/>
            </a:endParaRPr>
          </a:p>
          <a:p>
            <a:r>
              <a:rPr lang="cs-CZ" sz="1100">
                <a:latin typeface="Roboto"/>
                <a:ea typeface="Roboto"/>
                <a:cs typeface="Roboto"/>
              </a:rPr>
              <a:t>Připravíme projektové záměry, realizovatelné v krátkodobém i dlouhodobém časovém horizontu.</a:t>
            </a:r>
          </a:p>
          <a:p>
            <a:endParaRPr lang="cs-CZ" sz="1100">
              <a:latin typeface="Roboto"/>
              <a:ea typeface="Roboto"/>
              <a:cs typeface="Roboto"/>
            </a:endParaRPr>
          </a:p>
          <a:p>
            <a:endParaRPr lang="cs-CZ" sz="1100">
              <a:latin typeface="Roboto"/>
              <a:ea typeface="Roboto"/>
              <a:cs typeface="Roboto"/>
            </a:endParaRP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858742"/>
            <a:ext cx="47842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err="1">
                <a:latin typeface="Roboto" panose="02000000000000000000" pitchFamily="2" charset="0"/>
                <a:ea typeface="Roboto" panose="02000000000000000000" pitchFamily="2" charset="0"/>
              </a:rPr>
              <a:t>Hackathonem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</a:rPr>
              <a:t> „Všude dobře, doma nejlíp“ naše mise v rozvoji dostupnosti </a:t>
            </a:r>
            <a:r>
              <a:rPr lang="cs-CZ" sz="14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</a:rPr>
              <a:t> technologií nekončí, právě naopak!</a:t>
            </a:r>
            <a:endParaRPr lang="cs-CZ" sz="14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6BA655D-B2CC-C992-BA2C-F38C722F2413}"/>
              </a:ext>
            </a:extLst>
          </p:cNvPr>
          <p:cNvSpPr txBox="1"/>
          <p:nvPr/>
        </p:nvSpPr>
        <p:spPr>
          <a:xfrm>
            <a:off x="3974339" y="3160299"/>
            <a:ext cx="264994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www.domajedoma.eu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bude nadále sloužit jako platforma pro sdílení informací a novinek o tom, jak výsledky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hackathonu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posouváme dál.</a:t>
            </a: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Děkujeme všem účastníkům, partnerům a všem, kteří se podíleli na organizaci této nevšední události.</a:t>
            </a: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3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oblečení, muž, osoba, interiér&#10;&#10;Popis byl vytvořen automaticky">
            <a:extLst>
              <a:ext uri="{FF2B5EF4-FFF2-40B4-BE49-F238E27FC236}">
                <a16:creationId xmlns:a16="http://schemas.microsoft.com/office/drawing/2014/main" id="{FB561AFB-AD7C-F18B-8F02-B4D8027ED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754"/>
            <a:ext cx="7559675" cy="504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72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>
            <a:extLst>
              <a:ext uri="{FF2B5EF4-FFF2-40B4-BE49-F238E27FC236}">
                <a16:creationId xmlns:a16="http://schemas.microsoft.com/office/drawing/2014/main" id="{5E29F1DF-FF1D-1471-87C2-6611299E31E4}"/>
              </a:ext>
            </a:extLst>
          </p:cNvPr>
          <p:cNvSpPr txBox="1"/>
          <p:nvPr/>
        </p:nvSpPr>
        <p:spPr>
          <a:xfrm>
            <a:off x="563419" y="704792"/>
            <a:ext cx="6142179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2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pace Grotesk Bold"/>
                <a:cs typeface="Space Grotesk Bold" pitchFamily="2" charset="-18"/>
              </a:rPr>
              <a:t>→</a:t>
            </a:r>
            <a:r>
              <a:rPr lang="cs-CZ" sz="2200" b="1">
                <a:solidFill>
                  <a:schemeClr val="tx1">
                    <a:lumMod val="95000"/>
                    <a:lumOff val="5000"/>
                  </a:schemeClr>
                </a:solidFill>
                <a:latin typeface="Space Grotesk Bold"/>
                <a:cs typeface="Space Grotesk Bold" pitchFamily="2" charset="-18"/>
              </a:rPr>
              <a:t>   </a:t>
            </a:r>
            <a:r>
              <a:rPr lang="cs-CZ" sz="22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pace Grotesk Bold"/>
                <a:cs typeface="Space Grotesk Bold" pitchFamily="2" charset="-18"/>
              </a:rPr>
              <a:t> VŠUDE </a:t>
            </a:r>
            <a:r>
              <a:rPr lang="cs-CZ" sz="2200" b="1">
                <a:solidFill>
                  <a:srgbClr val="FFC000"/>
                </a:solidFill>
                <a:effectLst/>
                <a:latin typeface="Space Grotesk Bold"/>
                <a:cs typeface="Space Grotesk Bold" pitchFamily="2" charset="-18"/>
              </a:rPr>
              <a:t>DOBŘE, DOMA</a:t>
            </a:r>
            <a:r>
              <a:rPr lang="cs-CZ" sz="22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pace Grotesk Bold"/>
                <a:cs typeface="Space Grotesk Bold" pitchFamily="2" charset="-18"/>
              </a:rPr>
              <a:t> NEJLÍP</a:t>
            </a:r>
            <a:endParaRPr lang="cs-CZ" sz="2200" b="1">
              <a:solidFill>
                <a:schemeClr val="tx1">
                  <a:lumMod val="95000"/>
                  <a:lumOff val="5000"/>
                </a:schemeClr>
              </a:solidFill>
              <a:latin typeface="Space Grotesk Bold"/>
              <a:cs typeface="Space Grotesk Bold" pitchFamily="2" charset="-18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B4AA74-3056-0763-467E-01E71355A1E6}"/>
              </a:ext>
            </a:extLst>
          </p:cNvPr>
          <p:cNvSpPr txBox="1"/>
          <p:nvPr/>
        </p:nvSpPr>
        <p:spPr>
          <a:xfrm>
            <a:off x="563419" y="4409894"/>
            <a:ext cx="4461161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200" b="1" err="1">
                <a:solidFill>
                  <a:schemeClr val="tx1">
                    <a:lumMod val="95000"/>
                    <a:lumOff val="5000"/>
                  </a:schemeClr>
                </a:solidFill>
                <a:latin typeface="Space Grotesk Bold"/>
                <a:cs typeface="Space Grotesk Bold" pitchFamily="2" charset="-18"/>
              </a:rPr>
              <a:t>Hackathon</a:t>
            </a:r>
            <a:r>
              <a:rPr lang="cs-CZ" sz="2200" b="1">
                <a:solidFill>
                  <a:schemeClr val="tx1">
                    <a:lumMod val="95000"/>
                    <a:lumOff val="5000"/>
                  </a:schemeClr>
                </a:solidFill>
                <a:latin typeface="Space Grotesk Bold"/>
                <a:cs typeface="Space Grotesk Bold" pitchFamily="2" charset="-18"/>
              </a:rPr>
              <a:t> </a:t>
            </a:r>
            <a:r>
              <a:rPr lang="cs-CZ" sz="2200" b="1">
                <a:solidFill>
                  <a:schemeClr val="tx1">
                    <a:lumMod val="95000"/>
                    <a:lumOff val="5000"/>
                  </a:schemeClr>
                </a:solidFill>
                <a:latin typeface="Space Grotesk Bold"/>
              </a:rPr>
              <a:t>k vyšší dostupnosti </a:t>
            </a:r>
            <a:r>
              <a:rPr lang="cs-CZ" sz="2200" b="1" err="1">
                <a:solidFill>
                  <a:schemeClr val="tx1">
                    <a:lumMod val="95000"/>
                    <a:lumOff val="5000"/>
                  </a:schemeClr>
                </a:solidFill>
                <a:latin typeface="Space Grotesk Bold"/>
              </a:rPr>
              <a:t>asistivních</a:t>
            </a:r>
            <a:r>
              <a:rPr lang="cs-CZ" sz="2200" b="1">
                <a:solidFill>
                  <a:schemeClr val="tx1">
                    <a:lumMod val="95000"/>
                    <a:lumOff val="5000"/>
                  </a:schemeClr>
                </a:solidFill>
                <a:latin typeface="Space Grotesk Bold"/>
              </a:rPr>
              <a:t> technologií v Jihomoravském kraji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F7C37D3-1467-0D09-66DE-D2C19B373940}"/>
              </a:ext>
            </a:extLst>
          </p:cNvPr>
          <p:cNvSpPr txBox="1"/>
          <p:nvPr/>
        </p:nvSpPr>
        <p:spPr>
          <a:xfrm>
            <a:off x="2353105" y="6300699"/>
            <a:ext cx="534295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140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Jihomoravská agentura pro veřejné inovace JINAG</a:t>
            </a:r>
            <a:endParaRPr lang="cs-CZ" sz="1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CFAEF44-C974-35F8-C39C-1627CE0C83D3}"/>
              </a:ext>
            </a:extLst>
          </p:cNvPr>
          <p:cNvSpPr txBox="1"/>
          <p:nvPr/>
        </p:nvSpPr>
        <p:spPr>
          <a:xfrm>
            <a:off x="6480605" y="6300700"/>
            <a:ext cx="77109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140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cs-CZ" sz="140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inag.eu</a:t>
            </a:r>
            <a:endParaRPr lang="cs-CZ" sz="14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496D12E-85EC-E418-17D8-9DFB32DC9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70" y="6065912"/>
            <a:ext cx="1372490" cy="9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DOMA JE DOMA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586884" y="4057873"/>
            <a:ext cx="1438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Vytvořili jsme webovou stránku, kde najdete všechny informace o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hackathonu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Účastníci se touto cestou registrovali, čerpali informace z informačních sad či poznali své mentory.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585365"/>
            <a:ext cx="47842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err="1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Landing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 </a:t>
            </a:r>
            <a:r>
              <a:rPr lang="cs-CZ" sz="1400" err="1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page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</a:rPr>
              <a:t> spuštěna 1.4.2023 </a:t>
            </a:r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Space Grotesk Bold" pitchFamily="2" charset="-18"/>
                <a:hlinkClick r:id="rId2"/>
              </a:rPr>
              <a:t>https://www.domajedoma.eu/</a:t>
            </a:r>
            <a:endParaRPr lang="cs-CZ" sz="14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  <a:p>
            <a:endParaRPr lang="cs-CZ" sz="14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01A87D-EDCA-80BC-8156-518203E32E99}"/>
              </a:ext>
            </a:extLst>
          </p:cNvPr>
          <p:cNvSpPr txBox="1"/>
          <p:nvPr/>
        </p:nvSpPr>
        <p:spPr>
          <a:xfrm>
            <a:off x="586884" y="2667436"/>
            <a:ext cx="34309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 </a:t>
            </a:r>
            <a:r>
              <a:rPr lang="cs-CZ" sz="1600">
                <a:effectLst/>
                <a:latin typeface="Space Grotesk Bold" pitchFamily="2" charset="-18"/>
                <a:cs typeface="Space Grotesk Bold" pitchFamily="2" charset="-18"/>
              </a:rPr>
              <a:t>INFORMACE NA JEDNOM MÍSTĚ</a:t>
            </a:r>
            <a:endParaRPr lang="cs-CZ" sz="2200">
              <a:latin typeface="Space Grotesk Bold" pitchFamily="2" charset="-18"/>
              <a:cs typeface="Space Grotesk Bold" pitchFamily="2" charset="-18"/>
            </a:endParaRPr>
          </a:p>
        </p:txBody>
      </p:sp>
      <p:pic>
        <p:nvPicPr>
          <p:cNvPr id="3" name="Obrázek 2" descr="Obsah obrázku text, snímek obrazovky, design">
            <a:extLst>
              <a:ext uri="{FF2B5EF4-FFF2-40B4-BE49-F238E27FC236}">
                <a16:creationId xmlns:a16="http://schemas.microsoft.com/office/drawing/2014/main" id="{04F61B58-5343-94C4-D764-7C5B83527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60" y="3441730"/>
            <a:ext cx="5169147" cy="280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2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7301A87D-EDCA-80BC-8156-518203E32E99}"/>
              </a:ext>
            </a:extLst>
          </p:cNvPr>
          <p:cNvSpPr txBox="1"/>
          <p:nvPr/>
        </p:nvSpPr>
        <p:spPr>
          <a:xfrm>
            <a:off x="724389" y="1876023"/>
            <a:ext cx="3143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</a:t>
            </a:r>
            <a:r>
              <a:rPr lang="cs-CZ" sz="1600">
                <a:latin typeface="Space Grotesk Bold" pitchFamily="2" charset="-18"/>
                <a:cs typeface="Space Grotesk Bold" pitchFamily="2" charset="-18"/>
              </a:rPr>
              <a:t>FINANČNÍ PARTNEŘI</a:t>
            </a:r>
            <a:r>
              <a:rPr lang="cs-CZ" sz="1600">
                <a:effectLst/>
                <a:latin typeface="Space Grotesk Bold" pitchFamily="2" charset="-18"/>
                <a:cs typeface="Space Grotesk Bold" pitchFamily="2" charset="-18"/>
              </a:rPr>
              <a:t> </a:t>
            </a:r>
            <a:endParaRPr lang="cs-CZ" sz="1600">
              <a:latin typeface="Space Grotesk Bold" pitchFamily="2" charset="-18"/>
              <a:cs typeface="Space Grotesk Bold" pitchFamily="2" charset="-1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16F37E5-3C9C-CC13-A11C-36F9F276133C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PARTNEŘI HACKATHONU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C6A6F5-669A-F57F-B6C0-1F8EECDC8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" y="2591243"/>
            <a:ext cx="2524919" cy="378738"/>
          </a:xfrm>
          <a:prstGeom prst="rect">
            <a:avLst/>
          </a:prstGeom>
        </p:spPr>
      </p:pic>
      <p:pic>
        <p:nvPicPr>
          <p:cNvPr id="9" name="Obrázek 8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BAA4C8A6-9414-0A36-685B-B5752853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86" y="2280078"/>
            <a:ext cx="2222838" cy="1002286"/>
          </a:xfrm>
          <a:prstGeom prst="rect">
            <a:avLst/>
          </a:prstGeom>
        </p:spPr>
      </p:pic>
      <p:pic>
        <p:nvPicPr>
          <p:cNvPr id="16" name="Obrázek 15" descr="Obsah obrázku kresba, text, Dětské kresby, design&#10;&#10;Popis byl vytvořen automaticky">
            <a:extLst>
              <a:ext uri="{FF2B5EF4-FFF2-40B4-BE49-F238E27FC236}">
                <a16:creationId xmlns:a16="http://schemas.microsoft.com/office/drawing/2014/main" id="{E5F94AD6-A8CA-D75C-49E8-C91EEF0D7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30" y="5384694"/>
            <a:ext cx="2050400" cy="1219691"/>
          </a:xfrm>
          <a:prstGeom prst="rect">
            <a:avLst/>
          </a:prstGeom>
        </p:spPr>
      </p:pic>
      <p:pic>
        <p:nvPicPr>
          <p:cNvPr id="18" name="Obrázek 17" descr="Obsah obrázku text, logo, Písmo, Grafika&#10;&#10;Popis byl vytvořen automaticky">
            <a:extLst>
              <a:ext uri="{FF2B5EF4-FFF2-40B4-BE49-F238E27FC236}">
                <a16:creationId xmlns:a16="http://schemas.microsoft.com/office/drawing/2014/main" id="{F0DC54FF-447D-A018-EDE6-FF2EE2B0A4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71" y="5225742"/>
            <a:ext cx="1437449" cy="1538111"/>
          </a:xfrm>
          <a:prstGeom prst="rect">
            <a:avLst/>
          </a:prstGeom>
        </p:spPr>
      </p:pic>
      <p:pic>
        <p:nvPicPr>
          <p:cNvPr id="20" name="Obrázek 19" descr="Obsah obrázku Obdélník, Grafika, design&#10;&#10;Popis byl vytvořen automaticky">
            <a:extLst>
              <a:ext uri="{FF2B5EF4-FFF2-40B4-BE49-F238E27FC236}">
                <a16:creationId xmlns:a16="http://schemas.microsoft.com/office/drawing/2014/main" id="{296C847E-1419-91DE-4E4A-2B70124B8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136" y="5621116"/>
            <a:ext cx="1635315" cy="747361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DA8ACF1F-AC8F-CC9C-FCCB-0E8B343447F4}"/>
              </a:ext>
            </a:extLst>
          </p:cNvPr>
          <p:cNvSpPr txBox="1"/>
          <p:nvPr/>
        </p:nvSpPr>
        <p:spPr>
          <a:xfrm>
            <a:off x="724389" y="4589692"/>
            <a:ext cx="47748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200">
                <a:effectLst/>
                <a:latin typeface="Space Grotesk Bold" pitchFamily="2" charset="-18"/>
                <a:cs typeface="Space Grotesk Bold" pitchFamily="2" charset="-18"/>
              </a:defRPr>
            </a:lvl1pPr>
          </a:lstStyle>
          <a:p>
            <a:r>
              <a:rPr lang="cs-CZ"/>
              <a:t>↘ </a:t>
            </a:r>
            <a:r>
              <a:rPr lang="cs-CZ" sz="1600"/>
              <a:t>MEDIÁLNÍ PARTNEŘI A ZAJIŠTĚNÍ PROSTOR</a:t>
            </a:r>
          </a:p>
        </p:txBody>
      </p:sp>
      <p:pic>
        <p:nvPicPr>
          <p:cNvPr id="4" name="Obrázek 3" descr="Obsah obrázku Písmo, logo, Grafika, bílé&#10;&#10;Popis byl vytvořen automaticky">
            <a:extLst>
              <a:ext uri="{FF2B5EF4-FFF2-40B4-BE49-F238E27FC236}">
                <a16:creationId xmlns:a16="http://schemas.microsoft.com/office/drawing/2014/main" id="{183FC3FE-53BF-9373-69B3-8B4531DF31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49" y="3632060"/>
            <a:ext cx="1225168" cy="676521"/>
          </a:xfrm>
          <a:prstGeom prst="rect">
            <a:avLst/>
          </a:prstGeom>
        </p:spPr>
      </p:pic>
      <p:pic>
        <p:nvPicPr>
          <p:cNvPr id="11" name="Obrázek 10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59899D5B-4260-B80B-217C-7DE867B354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05" y="3630503"/>
            <a:ext cx="3079114" cy="81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8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HLEDÁME ŘEŠITELE!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546496" y="4007022"/>
            <a:ext cx="3444550" cy="260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25 osob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6 týmů</a:t>
            </a:r>
          </a:p>
          <a:p>
            <a:pPr lvl="0">
              <a:lnSpc>
                <a:spcPct val="107000"/>
              </a:lnSpc>
            </a:pPr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>
              <a:lnSpc>
                <a:spcPct val="107000"/>
              </a:lnSpc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Z toho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9 studentů (MUNI, MENDELU, VUT) a 16 pracujících osob (poskytovatelé sociálních služeb,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technologií, vývojáři, datoví vědci, SW development)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10 řešitelů se pohybuje v oblasti využívání </a:t>
            </a:r>
            <a:r>
              <a:rPr lang="cs-CZ" sz="1100" err="1">
                <a:latin typeface="Roboto" panose="02000000000000000000" pitchFamily="2" charset="0"/>
                <a:ea typeface="Roboto" panose="02000000000000000000" pitchFamily="2" charset="0"/>
              </a:rPr>
              <a:t>asistivních</a:t>
            </a:r>
            <a:r>
              <a:rPr lang="cs-CZ" sz="1100">
                <a:latin typeface="Roboto" panose="02000000000000000000" pitchFamily="2" charset="0"/>
                <a:ea typeface="Roboto" panose="02000000000000000000" pitchFamily="2" charset="0"/>
              </a:rPr>
              <a:t> technologií či terénní práce v domácím prostředí, 15 řešitelů pracuje mimo řešenou oblast</a:t>
            </a: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489410"/>
            <a:ext cx="47842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Oslovili jsme 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studenty vysokých škol, poskytovatele sociálních a zdravotních služeb. Vítán byl kdokoliv, kdo má zkušenosti s </a:t>
            </a:r>
            <a:r>
              <a:rPr lang="cs-CZ" sz="140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asistivními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technologiemi nebo se zajištěním péče v domácím prostředí. </a:t>
            </a:r>
            <a:endParaRPr lang="cs-CZ" sz="1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Obrázek 3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882178A3-F19C-2094-33B6-282BC1167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278">
            <a:off x="4393159" y="2842805"/>
            <a:ext cx="2571152" cy="351513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5879C49-9080-0AB2-C185-2D75158CA2EF}"/>
              </a:ext>
            </a:extLst>
          </p:cNvPr>
          <p:cNvSpPr txBox="1"/>
          <p:nvPr/>
        </p:nvSpPr>
        <p:spPr>
          <a:xfrm>
            <a:off x="462193" y="3271437"/>
            <a:ext cx="3143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Účast byla skvělá! </a:t>
            </a:r>
            <a:endParaRPr lang="cs-CZ" sz="2200">
              <a:latin typeface="Space Grotesk Bold" pitchFamily="2" charset="-18"/>
              <a:cs typeface="Space Grotesk Bold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91164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>
                <a:latin typeface="Space Grotesk Bold" pitchFamily="2" charset="-18"/>
                <a:cs typeface="Space Grotesk Bold" pitchFamily="2" charset="-18"/>
              </a:rPr>
              <a:t>MOTIVACE ŘEŠITELŮ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629903"/>
            <a:ext cx="4784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>
                <a:latin typeface="Calibri" panose="020F0502020204030204" pitchFamily="34" charset="0"/>
                <a:ea typeface="Roboto" panose="02000000000000000000" pitchFamily="2" charset="0"/>
                <a:cs typeface="Space Grotesk Bold" pitchFamily="2" charset="-18"/>
              </a:rPr>
              <a:t>Zeptali jsme se řešitelů, proč se do hackathonu přihlásili</a:t>
            </a:r>
            <a:endParaRPr lang="cs-CZ" sz="1400">
              <a:latin typeface="Roboto" panose="02000000000000000000" pitchFamily="2" charset="0"/>
              <a:ea typeface="Roboto" panose="02000000000000000000" pitchFamily="2" charset="0"/>
              <a:cs typeface="Space Grotesk Bold" pitchFamily="2" charset="-18"/>
            </a:endParaRPr>
          </a:p>
        </p:txBody>
      </p:sp>
      <p:pic>
        <p:nvPicPr>
          <p:cNvPr id="17" name="Obrázek 16" descr="Obsah obrázku text, Nalepovací papírek, Písmo, design&#10;&#10;Popis byl vytvořen automaticky">
            <a:extLst>
              <a:ext uri="{FF2B5EF4-FFF2-40B4-BE49-F238E27FC236}">
                <a16:creationId xmlns:a16="http://schemas.microsoft.com/office/drawing/2014/main" id="{09073CB7-9CF3-68E1-94A6-A3C40A71D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82" y="1290834"/>
            <a:ext cx="6851482" cy="61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6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86884" y="582947"/>
            <a:ext cx="603740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000" dirty="0">
                <a:latin typeface="Space Grotesk Bold"/>
                <a:cs typeface="Space Grotesk Bold" pitchFamily="2" charset="-18"/>
              </a:rPr>
              <a:t>OSLOVUJEME MENTORY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3E284C-0606-7785-8B6F-9FF5FD0F69F7}"/>
              </a:ext>
            </a:extLst>
          </p:cNvPr>
          <p:cNvSpPr txBox="1"/>
          <p:nvPr/>
        </p:nvSpPr>
        <p:spPr>
          <a:xfrm>
            <a:off x="462193" y="4266124"/>
            <a:ext cx="3233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cs-CZ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A749270-0934-16F7-9B14-BC42EB3A096A}"/>
              </a:ext>
            </a:extLst>
          </p:cNvPr>
          <p:cNvSpPr txBox="1"/>
          <p:nvPr/>
        </p:nvSpPr>
        <p:spPr>
          <a:xfrm>
            <a:off x="586884" y="1784001"/>
            <a:ext cx="5574925" cy="1001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Hackathonu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 aktivně zúčastnilo celkem 13 mentorů. Mentoři pomáhali řešitelům po celou dobu </a:t>
            </a:r>
            <a:r>
              <a:rPr lang="cs-CZ" sz="140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hackathonu</a:t>
            </a:r>
            <a:r>
              <a:rPr lang="cs-CZ" sz="140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svými expertními zkušenostmi a odborným vhledem, motivovali účastníky k lepším výkonům a naplnění zadání.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5879C49-9080-0AB2-C185-2D75158CA2EF}"/>
              </a:ext>
            </a:extLst>
          </p:cNvPr>
          <p:cNvSpPr txBox="1"/>
          <p:nvPr/>
        </p:nvSpPr>
        <p:spPr>
          <a:xfrm>
            <a:off x="848272" y="2899091"/>
            <a:ext cx="314345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>
                <a:effectLst/>
                <a:latin typeface="Space Grotesk Bold" pitchFamily="2" charset="-18"/>
                <a:cs typeface="Space Grotesk Bold" pitchFamily="2" charset="-18"/>
              </a:rPr>
              <a:t>↘ V ZASTOUPENÍ:</a:t>
            </a:r>
            <a:endParaRPr lang="cs-CZ" sz="2200">
              <a:latin typeface="Space Grotesk Bold" pitchFamily="2" charset="-18"/>
              <a:cs typeface="Space Grotesk Bold" pitchFamily="2" charset="-18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5A85207-5A7F-94D8-844A-CD25EE53F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995" y="3335886"/>
            <a:ext cx="4238520" cy="37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7785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01AD732-C4C7-0D53-41AA-1AAC6BAAABFB}"/>
              </a:ext>
            </a:extLst>
          </p:cNvPr>
          <p:cNvSpPr txBox="1"/>
          <p:nvPr/>
        </p:nvSpPr>
        <p:spPr>
          <a:xfrm>
            <a:off x="518782" y="-19487"/>
            <a:ext cx="6520220" cy="1659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OČEKÁVÁNÍ MENTORŮ</a:t>
            </a:r>
          </a:p>
        </p:txBody>
      </p:sp>
      <p:pic>
        <p:nvPicPr>
          <p:cNvPr id="3" name="Obrázek 2" descr="Obsah obrázku text, Nalepovací papírek, Písmo, vizitka&#10;&#10;Popis byl vytvořen automaticky">
            <a:extLst>
              <a:ext uri="{FF2B5EF4-FFF2-40B4-BE49-F238E27FC236}">
                <a16:creationId xmlns:a16="http://schemas.microsoft.com/office/drawing/2014/main" id="{C1D2DD54-0AE9-A77F-D645-9274FD9D7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4" y="1111827"/>
            <a:ext cx="6141028" cy="61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690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469660E9C2C45B24F9229249D9727" ma:contentTypeVersion="11" ma:contentTypeDescription="Vytvoří nový dokument" ma:contentTypeScope="" ma:versionID="49c5c3a5eb5a0c67b546f9c57835c6dc">
  <xsd:schema xmlns:xsd="http://www.w3.org/2001/XMLSchema" xmlns:xs="http://www.w3.org/2001/XMLSchema" xmlns:p="http://schemas.microsoft.com/office/2006/metadata/properties" xmlns:ns2="d94dc3c4-f872-4805-af05-708752fad457" xmlns:ns3="ac446f3d-9dad-4400-8694-79d578272f05" targetNamespace="http://schemas.microsoft.com/office/2006/metadata/properties" ma:root="true" ma:fieldsID="9cf7bbaf4006077bb5303cb87fa1ad7d" ns2:_="" ns3:_="">
    <xsd:import namespace="d94dc3c4-f872-4805-af05-708752fad457"/>
    <xsd:import namespace="ac446f3d-9dad-4400-8694-79d578272f0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dc3c4-f872-4805-af05-708752fad45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Značky obrázků" ma:readOnly="false" ma:fieldId="{5cf76f15-5ced-4ddc-b409-7134ff3c332f}" ma:taxonomyMulti="true" ma:sspId="ddc0c66c-3bbb-45c0-81fe-e66ee927fa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6f3d-9dad-4400-8694-79d578272f0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6abcf5e-5b24-45fa-b9d1-b8b75ddd4a1f}" ma:internalName="TaxCatchAll" ma:showField="CatchAllData" ma:web="ac446f3d-9dad-4400-8694-79d578272f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4dc3c4-f872-4805-af05-708752fad457">
      <Terms xmlns="http://schemas.microsoft.com/office/infopath/2007/PartnerControls"/>
    </lcf76f155ced4ddcb4097134ff3c332f>
    <TaxCatchAll xmlns="ac446f3d-9dad-4400-8694-79d578272f05" xsi:nil="true"/>
  </documentManagement>
</p:properties>
</file>

<file path=customXml/itemProps1.xml><?xml version="1.0" encoding="utf-8"?>
<ds:datastoreItem xmlns:ds="http://schemas.openxmlformats.org/officeDocument/2006/customXml" ds:itemID="{B961D8AD-6498-40A2-ADC6-DA1A17AC7D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F40CD3-4A5B-431C-B360-A8D2E03BA3B4}"/>
</file>

<file path=customXml/itemProps3.xml><?xml version="1.0" encoding="utf-8"?>
<ds:datastoreItem xmlns:ds="http://schemas.openxmlformats.org/officeDocument/2006/customXml" ds:itemID="{F40D3285-0067-46D0-94C4-D71E96F5D8B3}">
  <ds:schemaRefs>
    <ds:schemaRef ds:uri="0c0d340d-f72b-43d4-a03d-306b5f1ee12a"/>
    <ds:schemaRef ds:uri="ca60848c-c51d-4377-a98c-54ea3c9fdc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Application>Microsoft Office PowerPoint</Application>
  <PresentationFormat>Vlastní</PresentationFormat>
  <Slides>32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Tichý</dc:creator>
  <cp:revision>10</cp:revision>
  <dcterms:created xsi:type="dcterms:W3CDTF">2023-03-17T09:10:14Z</dcterms:created>
  <dcterms:modified xsi:type="dcterms:W3CDTF">2023-06-06T09:48:50Z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0x01010068D469660E9C2C45B24F9229249D9727</vt:lpwstr>
  </property>
  <property fmtid="{D5CDD505-2E9C-101B-9397-08002B2CF9AE}" pid="3" name="MediaServiceImageTags">
    <vt:lpwstr/>
  </property>
</Properties>
</file>